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Proxima Nova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018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herrero bellido" userId="cc0fcefec0bc4d04" providerId="LiveId" clId="{7F0598B0-2D01-48F5-B954-6DF0BEA65536}"/>
    <pc:docChg chg="custSel modSld">
      <pc:chgData name="marcos herrero bellido" userId="cc0fcefec0bc4d04" providerId="LiveId" clId="{7F0598B0-2D01-48F5-B954-6DF0BEA65536}" dt="2024-11-27T04:18:02.706" v="4" actId="27636"/>
      <pc:docMkLst>
        <pc:docMk/>
      </pc:docMkLst>
      <pc:sldChg chg="modSp mod">
        <pc:chgData name="marcos herrero bellido" userId="cc0fcefec0bc4d04" providerId="LiveId" clId="{7F0598B0-2D01-48F5-B954-6DF0BEA65536}" dt="2024-11-27T04:18:02.706" v="4" actId="27636"/>
        <pc:sldMkLst>
          <pc:docMk/>
          <pc:sldMk cId="0" sldId="256"/>
        </pc:sldMkLst>
        <pc:spChg chg="mod">
          <ac:chgData name="marcos herrero bellido" userId="cc0fcefec0bc4d04" providerId="LiveId" clId="{7F0598B0-2D01-48F5-B954-6DF0BEA65536}" dt="2024-11-27T04:18:02.706" v="4" actId="27636"/>
          <ac:spMkLst>
            <pc:docMk/>
            <pc:sldMk cId="0" sldId="256"/>
            <ac:spMk id="6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2e1b688f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2e1b688f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2e1b688f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2e1b688f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2e1b688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2e1b688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2e1b688f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2e1b688f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2e1b688f6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2e1b688f6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2e1b688f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2e1b688f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2e1b688f6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2e1b688f6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2e1b688f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2e1b688f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2e1b688f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2e1b688f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72e1b688f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72e1b688f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2e1b688f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2e1b688f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72e1b688f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72e1b688f6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2e1b688f6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2e1b688f6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72e1b688f6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72e1b688f6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2e1b688f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2e1b688f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2e1b688f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2e1b688f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2e1b688f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2e1b688f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2e1b688f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2e1b688f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2e1b688f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2e1b688f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72e1b688f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72e1b688f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2e1b688f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2e1b688f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2e1b688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2e1b688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josephvm/major-league-soccer-dataset/data?select=events.cs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t="7813" b="7813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10450" y="644175"/>
            <a:ext cx="8123100" cy="27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MLS </a:t>
            </a:r>
            <a:r>
              <a:rPr lang="en" sz="6000" b="1"/>
              <a:t>Penalty Outcome </a:t>
            </a:r>
            <a:r>
              <a:rPr lang="en" sz="6000" b="1" dirty="0"/>
              <a:t>Analysis (2008-2022)</a:t>
            </a:r>
            <a:endParaRPr sz="6000" b="1" dirty="0"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409325" y="418068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By Marcos Herrero Bellido</a:t>
            </a:r>
            <a:endParaRPr sz="2000" b="1"/>
          </a:p>
        </p:txBody>
      </p:sp>
      <p:cxnSp>
        <p:nvCxnSpPr>
          <p:cNvPr id="62" name="Google Shape;62;p13"/>
          <p:cNvCxnSpPr/>
          <p:nvPr/>
        </p:nvCxnSpPr>
        <p:spPr>
          <a:xfrm>
            <a:off x="510450" y="4180700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243550" y="310175"/>
            <a:ext cx="8900400" cy="11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Final penalty events dataset</a:t>
            </a:r>
            <a:endParaRPr sz="36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8959"/>
            <a:ext cx="9144001" cy="359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38" y="0"/>
            <a:ext cx="66717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75" y="0"/>
            <a:ext cx="745444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500110"/>
            <a:ext cx="4572001" cy="3643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00100"/>
            <a:ext cx="4622210" cy="36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 txBox="1">
            <a:spLocks noGrp="1"/>
          </p:cNvSpPr>
          <p:nvPr>
            <p:ph type="title" idx="4294967295"/>
          </p:nvPr>
        </p:nvSpPr>
        <p:spPr>
          <a:xfrm>
            <a:off x="311700" y="141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Penalty distribution over a 90min match</a:t>
            </a:r>
            <a:endParaRPr sz="364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4150" y="1080913"/>
            <a:ext cx="18478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4633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Home vs Away penalty events</a:t>
            </a:r>
            <a:endParaRPr sz="36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00" y="738300"/>
            <a:ext cx="5475600" cy="44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13" y="0"/>
            <a:ext cx="74845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311700" y="25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Player Performance</a:t>
            </a:r>
            <a:endParaRPr sz="3600"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8386"/>
            <a:ext cx="9144001" cy="4025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525" y="153475"/>
            <a:ext cx="2485799" cy="17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0" y="1878325"/>
            <a:ext cx="4136600" cy="31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433" y="1878325"/>
            <a:ext cx="3701566" cy="33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 txBox="1">
            <a:spLocks noGrp="1"/>
          </p:cNvSpPr>
          <p:nvPr>
            <p:ph type="title" idx="4294967295"/>
          </p:nvPr>
        </p:nvSpPr>
        <p:spPr>
          <a:xfrm>
            <a:off x="126375" y="229300"/>
            <a:ext cx="425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Player Performance by positions</a:t>
            </a:r>
            <a:endParaRPr sz="364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2808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975" y="1258025"/>
            <a:ext cx="4264875" cy="38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311700" y="88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Player Experience</a:t>
            </a:r>
            <a:endParaRPr sz="3640"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8976"/>
            <a:ext cx="4572000" cy="41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013" y="1058975"/>
            <a:ext cx="4507987" cy="408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7175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311700" y="3426725"/>
            <a:ext cx="87528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Throughout this research I explored various datasets about the MLS. Ultimately, I found these MLS datasets in </a:t>
            </a:r>
            <a:r>
              <a:rPr lang="en" sz="20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" sz="2000">
                <a:solidFill>
                  <a:schemeClr val="lt1"/>
                </a:solidFill>
              </a:rPr>
              <a:t>: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311700" y="1079925"/>
            <a:ext cx="61749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This senior research project illustrates how my experience at Knox has been profoundly shaped by my participation on the Men’s Soccer team. In addition to the knowledge I gained in class, I also learned many valuable lessons from being part of this team.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025" y="165900"/>
            <a:ext cx="2100350" cy="28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1750"/>
            <a:ext cx="4274950" cy="406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672" y="1081750"/>
            <a:ext cx="4603329" cy="40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>
            <a:spLocks noGrp="1"/>
          </p:cNvSpPr>
          <p:nvPr>
            <p:ph type="title" idx="4294967295"/>
          </p:nvPr>
        </p:nvSpPr>
        <p:spPr>
          <a:xfrm>
            <a:off x="311700" y="2428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Player Performance: Chris Wondolowski</a:t>
            </a:r>
            <a:endParaRPr sz="364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88" y="1170125"/>
            <a:ext cx="867543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>
            <a:spLocks noGrp="1"/>
          </p:cNvSpPr>
          <p:nvPr>
            <p:ph type="title" idx="4294967295"/>
          </p:nvPr>
        </p:nvSpPr>
        <p:spPr>
          <a:xfrm>
            <a:off x="311700" y="242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Goalkeeper Performance </a:t>
            </a:r>
            <a:endParaRPr sz="364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5" y="126175"/>
            <a:ext cx="4401325" cy="48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30083"/>
            <a:ext cx="4572001" cy="3083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>
            <a:spLocks noGrp="1"/>
          </p:cNvSpPr>
          <p:nvPr>
            <p:ph type="title" idx="4294967295"/>
          </p:nvPr>
        </p:nvSpPr>
        <p:spPr>
          <a:xfrm>
            <a:off x="160050" y="227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Goalkeeper Experience </a:t>
            </a:r>
            <a:endParaRPr sz="3640"/>
          </a:p>
        </p:txBody>
      </p:sp>
      <p:pic>
        <p:nvPicPr>
          <p:cNvPr id="212" name="Google Shape;2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7493"/>
            <a:ext cx="5298600" cy="35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600" y="0"/>
            <a:ext cx="3845400" cy="12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 idx="4294967295"/>
          </p:nvPr>
        </p:nvSpPr>
        <p:spPr>
          <a:xfrm>
            <a:off x="311700" y="242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Goalkeeper Performance: Nick Rimando</a:t>
            </a:r>
            <a:endParaRPr sz="3640"/>
          </a:p>
        </p:txBody>
      </p:sp>
      <p:pic>
        <p:nvPicPr>
          <p:cNvPr id="219" name="Google Shape;2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097125"/>
            <a:ext cx="4963775" cy="312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650" y="1435850"/>
            <a:ext cx="4826650" cy="35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388" y="689300"/>
            <a:ext cx="6025226" cy="445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7"/>
          <p:cNvSpPr txBox="1">
            <a:spLocks noGrp="1"/>
          </p:cNvSpPr>
          <p:nvPr>
            <p:ph type="title" idx="4294967295"/>
          </p:nvPr>
        </p:nvSpPr>
        <p:spPr>
          <a:xfrm>
            <a:off x="311713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Attendance</a:t>
            </a:r>
            <a:endParaRPr sz="364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 idx="4294967295"/>
          </p:nvPr>
        </p:nvSpPr>
        <p:spPr>
          <a:xfrm>
            <a:off x="311700" y="315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40"/>
              <a:t>Conclusion</a:t>
            </a:r>
            <a:br>
              <a:rPr lang="en" sz="3640"/>
            </a:br>
            <a:endParaRPr sz="3640"/>
          </a:p>
        </p:txBody>
      </p:sp>
      <p:sp>
        <p:nvSpPr>
          <p:cNvPr id="232" name="Google Shape;232;p38"/>
          <p:cNvSpPr txBox="1"/>
          <p:nvPr/>
        </p:nvSpPr>
        <p:spPr>
          <a:xfrm>
            <a:off x="1001825" y="1042650"/>
            <a:ext cx="6950700" cy="30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Throughout this analysis, we observed consistent positive trends, reflecting the evident growth of soccer in the United States in recent years.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After carefully examining the parameters in the dataset, we identified a crucial factor whether your team is playing at home or away significantly influences penalty outcomes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However we cannot overlook the impact of player and goalkeeper performance, experience plays a pivotal role in the outcome of these events</a:t>
            </a:r>
            <a:endParaRPr sz="2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Dataset Description:</a:t>
            </a:r>
            <a:endParaRPr sz="3620"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4294967295"/>
          </p:nvPr>
        </p:nvSpPr>
        <p:spPr>
          <a:xfrm>
            <a:off x="311700" y="11470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From the  matches.csv: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ID </a:t>
            </a:r>
            <a:r>
              <a:rPr lang="en" sz="2000">
                <a:solidFill>
                  <a:schemeClr val="lt1"/>
                </a:solidFill>
              </a:rPr>
              <a:t>column to uniquely identify each match, along more useful information like </a:t>
            </a:r>
            <a:r>
              <a:rPr lang="en" sz="2000" i="1">
                <a:solidFill>
                  <a:schemeClr val="lt1"/>
                </a:solidFill>
              </a:rPr>
              <a:t>home </a:t>
            </a:r>
            <a:r>
              <a:rPr lang="en" sz="2000">
                <a:solidFill>
                  <a:schemeClr val="lt1"/>
                </a:solidFill>
              </a:rPr>
              <a:t>and </a:t>
            </a:r>
            <a:r>
              <a:rPr lang="en" sz="2000" i="1">
                <a:solidFill>
                  <a:schemeClr val="lt1"/>
                </a:solidFill>
              </a:rPr>
              <a:t>away </a:t>
            </a:r>
            <a:r>
              <a:rPr lang="en" sz="2000">
                <a:solidFill>
                  <a:schemeClr val="lt1"/>
                </a:solidFill>
              </a:rPr>
              <a:t>team names, </a:t>
            </a:r>
            <a:r>
              <a:rPr lang="en" sz="2000" i="1">
                <a:solidFill>
                  <a:schemeClr val="lt1"/>
                </a:solidFill>
              </a:rPr>
              <a:t>competition</a:t>
            </a:r>
            <a:r>
              <a:rPr lang="en" sz="2000">
                <a:solidFill>
                  <a:schemeClr val="lt1"/>
                </a:solidFill>
              </a:rPr>
              <a:t>, </a:t>
            </a:r>
            <a:r>
              <a:rPr lang="en" sz="2000" i="1">
                <a:solidFill>
                  <a:schemeClr val="lt1"/>
                </a:solidFill>
              </a:rPr>
              <a:t>time</a:t>
            </a:r>
            <a:r>
              <a:rPr lang="en" sz="2000">
                <a:solidFill>
                  <a:schemeClr val="lt1"/>
                </a:solidFill>
              </a:rPr>
              <a:t>, </a:t>
            </a:r>
            <a:r>
              <a:rPr lang="en" sz="2000" i="1">
                <a:solidFill>
                  <a:schemeClr val="lt1"/>
                </a:solidFill>
              </a:rPr>
              <a:t>date </a:t>
            </a:r>
            <a:r>
              <a:rPr lang="en" sz="2000">
                <a:solidFill>
                  <a:schemeClr val="lt1"/>
                </a:solidFill>
              </a:rPr>
              <a:t>and </a:t>
            </a:r>
            <a:r>
              <a:rPr lang="en" sz="2000" i="1">
                <a:solidFill>
                  <a:schemeClr val="lt1"/>
                </a:solidFill>
              </a:rPr>
              <a:t>year </a:t>
            </a:r>
            <a:endParaRPr sz="2000" i="1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4294967295"/>
          </p:nvPr>
        </p:nvSpPr>
        <p:spPr>
          <a:xfrm>
            <a:off x="4510600" y="11470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From the events.csv: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</a:rPr>
              <a:t>ID </a:t>
            </a:r>
            <a:r>
              <a:rPr lang="en" sz="2000">
                <a:solidFill>
                  <a:schemeClr val="lt1"/>
                </a:solidFill>
              </a:rPr>
              <a:t>column to uniquely identify each match, an </a:t>
            </a:r>
            <a:r>
              <a:rPr lang="en" sz="2000" i="1">
                <a:solidFill>
                  <a:schemeClr val="lt1"/>
                </a:solidFill>
              </a:rPr>
              <a:t>event </a:t>
            </a:r>
            <a:r>
              <a:rPr lang="en" sz="2000">
                <a:solidFill>
                  <a:schemeClr val="lt1"/>
                </a:solidFill>
              </a:rPr>
              <a:t>column that stores a description of the event along with another column </a:t>
            </a:r>
            <a:r>
              <a:rPr lang="en" sz="2000" i="1">
                <a:solidFill>
                  <a:schemeClr val="lt1"/>
                </a:solidFill>
              </a:rPr>
              <a:t>Time </a:t>
            </a:r>
            <a:r>
              <a:rPr lang="en" sz="2000">
                <a:solidFill>
                  <a:schemeClr val="lt1"/>
                </a:solidFill>
              </a:rPr>
              <a:t>to record the minute of the event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78" name="Google Shape;78;p15" title="La Llave El Alcalde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725" y="3402400"/>
            <a:ext cx="2277276" cy="12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Dataset Description</a:t>
            </a:r>
            <a:endParaRPr sz="3620"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691" y="1416420"/>
            <a:ext cx="51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How to identify penalty events?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 rot="288">
            <a:off x="311700" y="1989425"/>
            <a:ext cx="71733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How to determine the outcome of a penalty?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311700" y="2514175"/>
            <a:ext cx="51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What team took the penalty?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311700" y="3086875"/>
            <a:ext cx="56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Which player starred the penalty?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3611925"/>
            <a:ext cx="51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And goalkeeper?</a:t>
            </a:r>
            <a:endParaRPr sz="2400">
              <a:solidFill>
                <a:schemeClr val="lt1"/>
              </a:solidFill>
            </a:endParaRPr>
          </a:p>
        </p:txBody>
      </p:sp>
      <p:pic>
        <p:nvPicPr>
          <p:cNvPr id="89" name="Google Shape;89;p16" title="Admin Difficult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225" y="3086473"/>
            <a:ext cx="2555625" cy="1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88" y="701425"/>
            <a:ext cx="6308826" cy="44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 idx="4294967295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Finding penalty events</a:t>
            </a:r>
            <a:endParaRPr sz="362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r="3260"/>
          <a:stretch/>
        </p:blipFill>
        <p:spPr>
          <a:xfrm>
            <a:off x="548600" y="691900"/>
            <a:ext cx="8046801" cy="13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148"/>
            <a:ext cx="4574411" cy="3084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4400" y="2059154"/>
            <a:ext cx="4569600" cy="30843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>
            <a:spLocks noGrp="1"/>
          </p:cNvSpPr>
          <p:nvPr>
            <p:ph type="title" idx="4294967295"/>
          </p:nvPr>
        </p:nvSpPr>
        <p:spPr>
          <a:xfrm>
            <a:off x="311688" y="56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Classifying penalties scored</a:t>
            </a:r>
            <a:endParaRPr sz="362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225" y="2006347"/>
            <a:ext cx="4237407" cy="3137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1619" y="2006347"/>
            <a:ext cx="4198155" cy="313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738" y="607825"/>
            <a:ext cx="6634526" cy="13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title" idx="4294967295"/>
          </p:nvPr>
        </p:nvSpPr>
        <p:spPr>
          <a:xfrm>
            <a:off x="311700" y="-63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Classifying penalties not scored</a:t>
            </a:r>
            <a:endParaRPr sz="362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t="36864" r="50000"/>
          <a:stretch/>
        </p:blipFill>
        <p:spPr>
          <a:xfrm>
            <a:off x="152400" y="659875"/>
            <a:ext cx="4419600" cy="5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r="12717" b="82079"/>
          <a:stretch/>
        </p:blipFill>
        <p:spPr>
          <a:xfrm>
            <a:off x="4572000" y="659875"/>
            <a:ext cx="4419601" cy="5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33150"/>
            <a:ext cx="9144000" cy="39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Finding the player that starred the penalty</a:t>
            </a:r>
            <a:endParaRPr sz="36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375"/>
            <a:ext cx="9144001" cy="453411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 idx="4294967295"/>
          </p:nvPr>
        </p:nvSpPr>
        <p:spPr>
          <a:xfrm>
            <a:off x="1" y="-5177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/>
              <a:t>Finding the goalkeeper that faced penalty</a:t>
            </a:r>
            <a:endParaRPr sz="36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On-screen Show (16:9)</PresentationFormat>
  <Paragraphs>38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Proxima Nova</vt:lpstr>
      <vt:lpstr>Arial</vt:lpstr>
      <vt:lpstr>Spearmint</vt:lpstr>
      <vt:lpstr>MLS Penalty Outcome Analysis (2008-2022)</vt:lpstr>
      <vt:lpstr>Introduction</vt:lpstr>
      <vt:lpstr>Dataset Description:</vt:lpstr>
      <vt:lpstr>Dataset Description</vt:lpstr>
      <vt:lpstr>Finding penalty events</vt:lpstr>
      <vt:lpstr>Classifying penalties scored</vt:lpstr>
      <vt:lpstr>Classifying penalties not scored</vt:lpstr>
      <vt:lpstr>Finding the player that starred the penalty</vt:lpstr>
      <vt:lpstr>Finding the goalkeeper that faced penalty</vt:lpstr>
      <vt:lpstr>Final penalty events dataset</vt:lpstr>
      <vt:lpstr>PowerPoint Presentation</vt:lpstr>
      <vt:lpstr>PowerPoint Presentation</vt:lpstr>
      <vt:lpstr>Penalty distribution over a 90min match</vt:lpstr>
      <vt:lpstr>Home vs Away penalty events</vt:lpstr>
      <vt:lpstr>PowerPoint Presentation</vt:lpstr>
      <vt:lpstr>Player Performance</vt:lpstr>
      <vt:lpstr>Player Performance by positions</vt:lpstr>
      <vt:lpstr>PowerPoint Presentation</vt:lpstr>
      <vt:lpstr>Player Experience</vt:lpstr>
      <vt:lpstr>Player Performance: Chris Wondolowski</vt:lpstr>
      <vt:lpstr>Goalkeeper Performance </vt:lpstr>
      <vt:lpstr>PowerPoint Presentation</vt:lpstr>
      <vt:lpstr>Goalkeeper Experience </vt:lpstr>
      <vt:lpstr>Goalkeeper Performance: Nick Rimando</vt:lpstr>
      <vt:lpstr>Attendance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marcos herrero bellido</cp:lastModifiedBy>
  <cp:revision>1</cp:revision>
  <dcterms:modified xsi:type="dcterms:W3CDTF">2024-11-27T04:18:03Z</dcterms:modified>
</cp:coreProperties>
</file>